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4" r:id="rId9"/>
    <p:sldId id="274" r:id="rId10"/>
    <p:sldId id="263" r:id="rId11"/>
    <p:sldId id="265" r:id="rId12"/>
    <p:sldId id="266" r:id="rId13"/>
    <p:sldId id="268" r:id="rId14"/>
    <p:sldId id="267" r:id="rId15"/>
    <p:sldId id="276" r:id="rId16"/>
    <p:sldId id="269" r:id="rId17"/>
    <p:sldId id="270" r:id="rId18"/>
    <p:sldId id="271" r:id="rId19"/>
    <p:sldId id="272" r:id="rId20"/>
    <p:sldId id="273" r:id="rId21"/>
    <p:sldId id="275" r:id="rId22"/>
    <p:sldId id="277"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0" d="100"/>
          <a:sy n="70" d="100"/>
        </p:scale>
        <p:origin x="336" y="-14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1/10/2014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1/10/2014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1/10/2014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1/10/2014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user/BPplc?feature=wat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Energy </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A Whole New World	</a:t>
            </a:r>
          </a:p>
          <a:p>
            <a:r>
              <a:rPr lang="en-US" dirty="0" smtClean="0"/>
              <a:t>By: Joel Thomas</a:t>
            </a:r>
            <a:endParaRPr lang="en-US" dirty="0"/>
          </a:p>
        </p:txBody>
      </p:sp>
    </p:spTree>
    <p:extLst>
      <p:ext uri="{BB962C8B-B14F-4D97-AF65-F5344CB8AC3E}">
        <p14:creationId xmlns:p14="http://schemas.microsoft.com/office/powerpoint/2010/main" xmlns="" val="223892700"/>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greenbuzzz.net/wp-content/uploads/2012/06/BP_Oil_Spill_1.jpg"/>
          <p:cNvPicPr>
            <a:picLocks noChangeAspect="1" noChangeArrowheads="1"/>
          </p:cNvPicPr>
          <p:nvPr/>
        </p:nvPicPr>
        <p:blipFill>
          <a:blip r:embed="rId2"/>
          <a:srcRect/>
          <a:stretch>
            <a:fillRect/>
          </a:stretch>
        </p:blipFill>
        <p:spPr bwMode="auto">
          <a:xfrm>
            <a:off x="4878825" y="1946031"/>
            <a:ext cx="6908973" cy="4602407"/>
          </a:xfrm>
          <a:prstGeom prst="rect">
            <a:avLst/>
          </a:prstGeom>
          <a:noFill/>
        </p:spPr>
      </p:pic>
      <p:sp>
        <p:nvSpPr>
          <p:cNvPr id="2" name="Title 1"/>
          <p:cNvSpPr>
            <a:spLocks noGrp="1"/>
          </p:cNvSpPr>
          <p:nvPr>
            <p:ph type="title"/>
          </p:nvPr>
        </p:nvSpPr>
        <p:spPr/>
        <p:txBody>
          <a:bodyPr/>
          <a:lstStyle/>
          <a:p>
            <a:r>
              <a:rPr lang="en-US" dirty="0" smtClean="0"/>
              <a:t>Effect on Environment</a:t>
            </a:r>
            <a:endParaRPr lang="en-US" dirty="0"/>
          </a:p>
        </p:txBody>
      </p:sp>
      <p:sp>
        <p:nvSpPr>
          <p:cNvPr id="3" name="Content Placeholder 2"/>
          <p:cNvSpPr>
            <a:spLocks noGrp="1"/>
          </p:cNvSpPr>
          <p:nvPr>
            <p:ph idx="1"/>
          </p:nvPr>
        </p:nvSpPr>
        <p:spPr/>
        <p:txBody>
          <a:bodyPr/>
          <a:lstStyle/>
          <a:p>
            <a:r>
              <a:rPr lang="en-US" dirty="0" smtClean="0"/>
              <a:t>Drilling for oil is a very dangerous job in itself for it requires puncturing a high pressure pocket in the earth that is filled with methane a highly flammable gas.</a:t>
            </a:r>
          </a:p>
          <a:p>
            <a:r>
              <a:rPr lang="en-US" dirty="0" smtClean="0"/>
              <a:t>Drilling releases many dirty chemicals from being held in the ground often contaminating local water supply which usually leads to people getting sick.</a:t>
            </a:r>
          </a:p>
          <a:p>
            <a:r>
              <a:rPr lang="en-US" dirty="0" smtClean="0"/>
              <a:t>Drilling also releases Carbon emissions which contribute to global warming.</a:t>
            </a:r>
          </a:p>
          <a:p>
            <a:r>
              <a:rPr lang="en-US" dirty="0" smtClean="0"/>
              <a:t>Offshore drilling is especially dangerous because of the danger it poses to marine life and how it poisons of the ecosystem.</a:t>
            </a:r>
          </a:p>
          <a:p>
            <a:r>
              <a:rPr lang="en-US" dirty="0" smtClean="0"/>
              <a:t>BP Oil Spill in 2012</a:t>
            </a:r>
          </a:p>
        </p:txBody>
      </p:sp>
    </p:spTree>
    <p:extLst>
      <p:ext uri="{BB962C8B-B14F-4D97-AF65-F5344CB8AC3E}">
        <p14:creationId xmlns:p14="http://schemas.microsoft.com/office/powerpoint/2010/main" xmlns="" val="221676315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Substitutes</a:t>
            </a:r>
            <a:endParaRPr lang="en-US" dirty="0"/>
          </a:p>
        </p:txBody>
      </p:sp>
      <p:sp>
        <p:nvSpPr>
          <p:cNvPr id="3" name="Content Placeholder 2"/>
          <p:cNvSpPr>
            <a:spLocks noGrp="1"/>
          </p:cNvSpPr>
          <p:nvPr>
            <p:ph idx="1"/>
          </p:nvPr>
        </p:nvSpPr>
        <p:spPr/>
        <p:txBody>
          <a:bodyPr/>
          <a:lstStyle/>
          <a:p>
            <a:r>
              <a:rPr lang="en-US" dirty="0" smtClean="0"/>
              <a:t>America’s government knows how vulnerable they are because of the countries extreme dependence on other nations for Petroleum.</a:t>
            </a:r>
          </a:p>
          <a:p>
            <a:r>
              <a:rPr lang="en-US" dirty="0" smtClean="0"/>
              <a:t>There are many other solutions to this dependence on petroleum including solar energy, natural gas, coal, hydroelectric energy, biofuel, fracking and wind are all viable replacements for oil.</a:t>
            </a:r>
          </a:p>
          <a:p>
            <a:r>
              <a:rPr lang="en-US" dirty="0" smtClean="0"/>
              <a:t>All of these options are available in abundance all over the United States. </a:t>
            </a:r>
          </a:p>
          <a:p>
            <a:r>
              <a:rPr lang="en-US" dirty="0" smtClean="0"/>
              <a:t>All these viable options exist but he government makes their decisions based on the economy.</a:t>
            </a:r>
          </a:p>
          <a:p>
            <a:pPr marL="0" indent="0">
              <a:buNone/>
            </a:pPr>
            <a:endParaRPr lang="en-US" dirty="0" smtClean="0"/>
          </a:p>
          <a:p>
            <a:endParaRPr lang="en-US" dirty="0"/>
          </a:p>
        </p:txBody>
      </p:sp>
    </p:spTree>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Energy </a:t>
            </a:r>
            <a:endParaRPr lang="en-US" dirty="0"/>
          </a:p>
        </p:txBody>
      </p:sp>
      <p:sp>
        <p:nvSpPr>
          <p:cNvPr id="3" name="Content Placeholder 2"/>
          <p:cNvSpPr>
            <a:spLocks noGrp="1"/>
          </p:cNvSpPr>
          <p:nvPr>
            <p:ph idx="1"/>
          </p:nvPr>
        </p:nvSpPr>
        <p:spPr/>
        <p:txBody>
          <a:bodyPr/>
          <a:lstStyle/>
          <a:p>
            <a:r>
              <a:rPr lang="en-US" dirty="0" smtClean="0"/>
              <a:t>Solar Energy is still considered to be the energy source of the future simply because if its abundance all over the world it seems to be the most accessible energy source available.</a:t>
            </a:r>
          </a:p>
          <a:p>
            <a:r>
              <a:rPr lang="en-US" dirty="0" smtClean="0"/>
              <a:t>The next obstacle that stops solar energy from taking over completely replacing Petroleum is that solar energy must be stored more efficiently.</a:t>
            </a:r>
            <a:endParaRPr lang="en-US" dirty="0"/>
          </a:p>
        </p:txBody>
      </p:sp>
      <p:pic>
        <p:nvPicPr>
          <p:cNvPr id="1026" name="Picture 2" descr="http://americansforprosperity.org/georgia/files/2013/07/solar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52305" y="4064332"/>
            <a:ext cx="3626130" cy="25212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26274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Energy </a:t>
            </a:r>
            <a:endParaRPr lang="en-US" dirty="0"/>
          </a:p>
        </p:txBody>
      </p:sp>
      <p:sp>
        <p:nvSpPr>
          <p:cNvPr id="3" name="Content Placeholder 2"/>
          <p:cNvSpPr>
            <a:spLocks noGrp="1"/>
          </p:cNvSpPr>
          <p:nvPr>
            <p:ph idx="1"/>
          </p:nvPr>
        </p:nvSpPr>
        <p:spPr/>
        <p:txBody>
          <a:bodyPr/>
          <a:lstStyle/>
          <a:p>
            <a:r>
              <a:rPr lang="en-US" dirty="0" smtClean="0"/>
              <a:t>Wind energy is a form of energy that is on the rise especially in the United States</a:t>
            </a:r>
          </a:p>
          <a:p>
            <a:r>
              <a:rPr lang="en-US" dirty="0" smtClean="0"/>
              <a:t>Many wind farms are proposed to be built out in the ocean away from land where the winds out at sea are much stronger and the mills wont bother any of the inhabitants close by.</a:t>
            </a:r>
            <a:endParaRPr lang="en-US" dirty="0"/>
          </a:p>
        </p:txBody>
      </p:sp>
      <p:pic>
        <p:nvPicPr>
          <p:cNvPr id="2050" name="Picture 2" descr="http://www.popsci.com/sites/popsci.com/files/styles/article_image_large/public/images/2010/05/800px-Middelgrunden_wind_farm_2009-07-01_edit_filtered.jpg?itok=1KeAqvTp"/>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31100" y="4206622"/>
            <a:ext cx="4641760" cy="252468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05909274"/>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Hydroelectric energy</a:t>
            </a:r>
            <a:endParaRPr lang="en-US" dirty="0"/>
          </a:p>
        </p:txBody>
      </p:sp>
      <p:sp>
        <p:nvSpPr>
          <p:cNvPr id="3" name="Content Placeholder 2"/>
          <p:cNvSpPr>
            <a:spLocks noGrp="1"/>
          </p:cNvSpPr>
          <p:nvPr>
            <p:ph idx="1"/>
          </p:nvPr>
        </p:nvSpPr>
        <p:spPr/>
        <p:txBody>
          <a:bodyPr/>
          <a:lstStyle/>
          <a:p>
            <a:r>
              <a:rPr lang="en-US" dirty="0" smtClean="0"/>
              <a:t>This is a form of energy which is used when large damns are built the flow of the water is used to create electricity.</a:t>
            </a:r>
          </a:p>
          <a:p>
            <a:r>
              <a:rPr lang="en-US" dirty="0" smtClean="0"/>
              <a:t>This form of energy is used in places such as the Hoover Damn, and at Niagara Falls.</a:t>
            </a:r>
          </a:p>
          <a:p>
            <a:r>
              <a:rPr lang="en-US" dirty="0" smtClean="0"/>
              <a:t>China has really embraced this form of energy and in 2012 they expanded their hydroelectric power and jumped from 3.2% to 22% of china runs off of Hydroelectricity.</a:t>
            </a:r>
            <a:endParaRPr lang="en-US" dirty="0"/>
          </a:p>
        </p:txBody>
      </p:sp>
      <p:pic>
        <p:nvPicPr>
          <p:cNvPr id="3074" name="Picture 2" descr="http://www.parsons.com/SiteCollectionImages/content/markets-hydroelectric.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046090" y="4378109"/>
            <a:ext cx="5820223" cy="21386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6932874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popsci.com/sites/popsci.com/files/styles/article_image_large/public/images/2010/01/800px-Nuclear_Power_Plant_Cattenom.jpg?itok=6jNZaR9l"/>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950424" y="4377429"/>
            <a:ext cx="4359511" cy="233325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dirty="0" smtClean="0"/>
              <a:t>Nuclear</a:t>
            </a:r>
            <a:endParaRPr lang="en-US" dirty="0"/>
          </a:p>
        </p:txBody>
      </p:sp>
      <p:sp>
        <p:nvSpPr>
          <p:cNvPr id="3" name="Content Placeholder 2"/>
          <p:cNvSpPr>
            <a:spLocks noGrp="1"/>
          </p:cNvSpPr>
          <p:nvPr>
            <p:ph idx="1"/>
          </p:nvPr>
        </p:nvSpPr>
        <p:spPr/>
        <p:txBody>
          <a:bodyPr/>
          <a:lstStyle/>
          <a:p>
            <a:r>
              <a:rPr lang="en-US" dirty="0" smtClean="0"/>
              <a:t>The world was changed forever when Albert Einstein created the atom bomb.</a:t>
            </a:r>
          </a:p>
          <a:p>
            <a:r>
              <a:rPr lang="en-US" dirty="0" smtClean="0"/>
              <a:t>This opened new doors for a new type of revolutionary energy, Nuclear Fission.</a:t>
            </a:r>
          </a:p>
          <a:p>
            <a:r>
              <a:rPr lang="en-US" dirty="0" smtClean="0"/>
              <a:t>Following the aftermath of Fukushima in Japan many countries started to turn away from Nuclear Energy scared away from the dangers it possessed.</a:t>
            </a:r>
          </a:p>
          <a:p>
            <a:pPr marL="0" indent="0">
              <a:buNone/>
            </a:pPr>
            <a:endParaRPr lang="en-US" dirty="0"/>
          </a:p>
        </p:txBody>
      </p:sp>
    </p:spTree>
    <p:extLst>
      <p:ext uri="{BB962C8B-B14F-4D97-AF65-F5344CB8AC3E}">
        <p14:creationId xmlns:p14="http://schemas.microsoft.com/office/powerpoint/2010/main" xmlns="" val="3174346091"/>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Coal </a:t>
            </a:r>
            <a:endParaRPr lang="en-US" dirty="0"/>
          </a:p>
        </p:txBody>
      </p:sp>
      <p:sp>
        <p:nvSpPr>
          <p:cNvPr id="3" name="Content Placeholder 2"/>
          <p:cNvSpPr>
            <a:spLocks noGrp="1"/>
          </p:cNvSpPr>
          <p:nvPr>
            <p:ph idx="1"/>
          </p:nvPr>
        </p:nvSpPr>
        <p:spPr>
          <a:xfrm>
            <a:off x="286555" y="1666527"/>
            <a:ext cx="10820400" cy="4024125"/>
          </a:xfrm>
        </p:spPr>
        <p:txBody>
          <a:bodyPr/>
          <a:lstStyle/>
          <a:p>
            <a:r>
              <a:rPr lang="en-US" dirty="0" smtClean="0"/>
              <a:t>The main source of fuel prior to petroleum still used prevalently throughout the world.</a:t>
            </a:r>
          </a:p>
          <a:p>
            <a:r>
              <a:rPr lang="en-US" dirty="0" smtClean="0"/>
              <a:t>The United States used to be the leader in bot petroleum and coal used till 2012 China used 50.2% coal to supply their energy.</a:t>
            </a:r>
          </a:p>
          <a:p>
            <a:r>
              <a:rPr lang="en-US" dirty="0" smtClean="0"/>
              <a:t>Using Coal over petroleum would have its advantageous in that coal is very common in U.S., it is all over the country and with so much coal there is more than enough for the country and then some to export to other countries.</a:t>
            </a:r>
            <a:endParaRPr lang="en-US" dirty="0"/>
          </a:p>
        </p:txBody>
      </p:sp>
      <p:pic>
        <p:nvPicPr>
          <p:cNvPr id="4098" name="Picture 2" descr="http://simplywallpaper.net/pictures/2010/04/28/Pandora-Mining-Machin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15944" y="4084010"/>
            <a:ext cx="6090634" cy="277398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59027520"/>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Gas </a:t>
            </a:r>
            <a:endParaRPr lang="en-US" dirty="0"/>
          </a:p>
        </p:txBody>
      </p:sp>
      <p:sp>
        <p:nvSpPr>
          <p:cNvPr id="3" name="Content Placeholder 2"/>
          <p:cNvSpPr>
            <a:spLocks noGrp="1"/>
          </p:cNvSpPr>
          <p:nvPr>
            <p:ph idx="1"/>
          </p:nvPr>
        </p:nvSpPr>
        <p:spPr/>
        <p:txBody>
          <a:bodyPr/>
          <a:lstStyle/>
          <a:p>
            <a:r>
              <a:rPr lang="en-US" dirty="0" smtClean="0"/>
              <a:t>Oil is found deep within the earth in high pressure pockets called reservoirs.</a:t>
            </a:r>
          </a:p>
          <a:p>
            <a:r>
              <a:rPr lang="en-US" dirty="0" smtClean="0"/>
              <a:t>A substitute to oil that is well used in modern times is Natural Gas which is mostly used to power the heat in homes across America.</a:t>
            </a:r>
          </a:p>
          <a:p>
            <a:r>
              <a:rPr lang="en-US" dirty="0" smtClean="0"/>
              <a:t>People want to take this a step further and begin using Natural Gas to power more things other than heat in homes.</a:t>
            </a:r>
          </a:p>
          <a:p>
            <a:r>
              <a:rPr lang="en-US" dirty="0" smtClean="0"/>
              <a:t>New drilling techniques called fracking are allowing the US to totally ramp up the production of Natural Gas allowing hope that this solution might actually work.</a:t>
            </a:r>
            <a:endParaRPr lang="en-US" dirty="0"/>
          </a:p>
        </p:txBody>
      </p:sp>
    </p:spTree>
    <p:extLst>
      <p:ext uri="{BB962C8B-B14F-4D97-AF65-F5344CB8AC3E}">
        <p14:creationId xmlns:p14="http://schemas.microsoft.com/office/powerpoint/2010/main" xmlns="" val="3158370217"/>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Fracking </a:t>
            </a:r>
            <a:endParaRPr lang="en-US" dirty="0"/>
          </a:p>
        </p:txBody>
      </p:sp>
      <p:sp>
        <p:nvSpPr>
          <p:cNvPr id="3" name="Content Placeholder 2"/>
          <p:cNvSpPr>
            <a:spLocks noGrp="1"/>
          </p:cNvSpPr>
          <p:nvPr>
            <p:ph idx="1"/>
          </p:nvPr>
        </p:nvSpPr>
        <p:spPr/>
        <p:txBody>
          <a:bodyPr/>
          <a:lstStyle/>
          <a:p>
            <a:r>
              <a:rPr lang="en-US" dirty="0" smtClean="0"/>
              <a:t>Fracking is a process where a solution mostly comprised of water and chemicals are shot at high pressure into layers of shale within the Earth.</a:t>
            </a:r>
          </a:p>
          <a:p>
            <a:r>
              <a:rPr lang="en-US" dirty="0" smtClean="0"/>
              <a:t>This process creates fractures within the layers of shale which allow all the Natural Gas stored in the layer to escape through these fractures which is then collected.</a:t>
            </a:r>
          </a:p>
          <a:p>
            <a:r>
              <a:rPr lang="en-US" dirty="0" smtClean="0"/>
              <a:t>This process has proved to be very successful and can prove to be very useful because shale layers are very prevalent in the US.</a:t>
            </a:r>
            <a:endParaRPr lang="en-US" dirty="0"/>
          </a:p>
        </p:txBody>
      </p:sp>
    </p:spTree>
    <p:extLst>
      <p:ext uri="{BB962C8B-B14F-4D97-AF65-F5344CB8AC3E}">
        <p14:creationId xmlns:p14="http://schemas.microsoft.com/office/powerpoint/2010/main" xmlns="" val="269888081"/>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4" descr="http://victoriafalls24.com/wp-content/uploads/2013/12/fracking-infographic.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0" y="5880"/>
            <a:ext cx="12191999" cy="69681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4110329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t>
            </a:r>
            <a:endParaRPr lang="en-US" dirty="0"/>
          </a:p>
        </p:txBody>
      </p:sp>
      <p:sp>
        <p:nvSpPr>
          <p:cNvPr id="3" name="Content Placeholder 2"/>
          <p:cNvSpPr>
            <a:spLocks noGrp="1"/>
          </p:cNvSpPr>
          <p:nvPr>
            <p:ph idx="1"/>
          </p:nvPr>
        </p:nvSpPr>
        <p:spPr/>
        <p:txBody>
          <a:bodyPr/>
          <a:lstStyle/>
          <a:p>
            <a:r>
              <a:rPr lang="en-US" dirty="0" smtClean="0"/>
              <a:t>Energy is the power to all our daily machines and tools allowing us to live what we know as a normal life.</a:t>
            </a:r>
          </a:p>
          <a:p>
            <a:r>
              <a:rPr lang="en-US" dirty="0" smtClean="0"/>
              <a:t>From powering a simple watch on you wrist to the Nuclear Reactor that powers your community we can see the correlation between energy and our happiness.</a:t>
            </a:r>
          </a:p>
          <a:p>
            <a:pPr marL="0" indent="0">
              <a:buNone/>
            </a:pPr>
            <a:endParaRPr lang="en-US" dirty="0"/>
          </a:p>
        </p:txBody>
      </p:sp>
      <p:pic>
        <p:nvPicPr>
          <p:cNvPr id="2050" name="Picture 2" descr="http://www.motherearthnews.com/~/media/Images/MEN/Editorial/Articles/Online%20Articles/2012/09-01/Obama%20vs%20Romney%20Contrasting%20Views%20on%20Renewable%20Energy%20and%20Energy%20Efficiency/energy-futur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20485" y="3721994"/>
            <a:ext cx="5280336" cy="29106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66128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Democrats</a:t>
            </a:r>
            <a:endParaRPr lang="en-US" dirty="0"/>
          </a:p>
        </p:txBody>
      </p:sp>
      <p:sp>
        <p:nvSpPr>
          <p:cNvPr id="3" name="Content Placeholder 2"/>
          <p:cNvSpPr>
            <a:spLocks noGrp="1"/>
          </p:cNvSpPr>
          <p:nvPr>
            <p:ph idx="1"/>
          </p:nvPr>
        </p:nvSpPr>
        <p:spPr/>
        <p:txBody>
          <a:bodyPr/>
          <a:lstStyle/>
          <a:p>
            <a:r>
              <a:rPr lang="en-US" dirty="0" smtClean="0"/>
              <a:t>The Democrats are constantly lobbying for America to gain energy independence wanting to do it as quickly as possible.</a:t>
            </a:r>
          </a:p>
          <a:p>
            <a:r>
              <a:rPr lang="en-US" dirty="0" smtClean="0"/>
              <a:t>Currently the Obama Administration is following this pattern </a:t>
            </a:r>
          </a:p>
          <a:p>
            <a:r>
              <a:rPr lang="en-US" dirty="0" smtClean="0"/>
              <a:t>Examples are lifting the ban on deep sea drilling, lifting bans on fracking so that it could continue uninhibited, many millions of dollars are also used to fund research and development of other fuel substitutes. </a:t>
            </a:r>
          </a:p>
          <a:p>
            <a:r>
              <a:rPr lang="en-US" dirty="0"/>
              <a:t>Democrats used much stronger language regarding the “tyranny” of oil: </a:t>
            </a:r>
            <a:r>
              <a:rPr lang="en-US" dirty="0" smtClean="0"/>
              <a:t>We </a:t>
            </a:r>
            <a:r>
              <a:rPr lang="en-US" dirty="0"/>
              <a:t>will break our addiction to foreign oil</a:t>
            </a:r>
          </a:p>
        </p:txBody>
      </p:sp>
      <p:pic>
        <p:nvPicPr>
          <p:cNvPr id="9218" name="Picture 2" descr="http://www.gatherthejews.com/wp-content/uploads/2011/01/Democratic-donkey.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65897" y="41885"/>
            <a:ext cx="2119333" cy="20840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62906810"/>
      </p:ext>
    </p:extLst>
  </p:cSld>
  <p:clrMapOvr>
    <a:masterClrMapping/>
  </p:clrMapOvr>
  <mc:AlternateContent xmlns:mc="http://schemas.openxmlformats.org/markup-compatibility/2006">
    <mc:Choice xmlns:p14="http://schemas.microsoft.com/office/powerpoint/2010/main" xmlns="" Requires="p14">
      <p:transition spd="slow" p14:dur="1250">
        <p14:flip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Republicans</a:t>
            </a:r>
            <a:endParaRPr lang="en-US" dirty="0"/>
          </a:p>
        </p:txBody>
      </p:sp>
      <p:sp>
        <p:nvSpPr>
          <p:cNvPr id="3" name="Content Placeholder 2"/>
          <p:cNvSpPr>
            <a:spLocks noGrp="1"/>
          </p:cNvSpPr>
          <p:nvPr>
            <p:ph idx="1"/>
          </p:nvPr>
        </p:nvSpPr>
        <p:spPr/>
        <p:txBody>
          <a:bodyPr/>
          <a:lstStyle/>
          <a:p>
            <a:r>
              <a:rPr lang="en-US" dirty="0" smtClean="0"/>
              <a:t>The republicans support energy independence but they want to achieve their way</a:t>
            </a:r>
          </a:p>
          <a:p>
            <a:r>
              <a:rPr lang="en-US" dirty="0" smtClean="0"/>
              <a:t>A market based solution which would still keep the American economy in tact.</a:t>
            </a:r>
          </a:p>
          <a:p>
            <a:r>
              <a:rPr lang="en-US" dirty="0" smtClean="0"/>
              <a:t>This system does not want one dominant energy source dominating the market but rather multiple energy sources competing to strengthen the economy.</a:t>
            </a:r>
            <a:endParaRPr lang="en-US" dirty="0"/>
          </a:p>
        </p:txBody>
      </p:sp>
      <p:pic>
        <p:nvPicPr>
          <p:cNvPr id="10242" name="Picture 2" descr="http://upload.wikimedia.org/wikipedia/en/thumb/9/9b/Republicanlogo.svg/220px-Republicanlogo.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50907" y="238125"/>
            <a:ext cx="2095500" cy="18192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27201157"/>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groups </a:t>
            </a:r>
            <a:endParaRPr lang="en-US" dirty="0"/>
          </a:p>
        </p:txBody>
      </p:sp>
      <p:sp>
        <p:nvSpPr>
          <p:cNvPr id="3" name="Content Placeholder 2"/>
          <p:cNvSpPr>
            <a:spLocks noGrp="1"/>
          </p:cNvSpPr>
          <p:nvPr>
            <p:ph idx="1"/>
          </p:nvPr>
        </p:nvSpPr>
        <p:spPr/>
        <p:txBody>
          <a:bodyPr/>
          <a:lstStyle/>
          <a:p>
            <a:r>
              <a:rPr lang="en-US" dirty="0" smtClean="0"/>
              <a:t>There are so many interest groups on the energy policy almost every fathomable type of energy source has its own number of Interest groups.</a:t>
            </a:r>
          </a:p>
          <a:p>
            <a:r>
              <a:rPr lang="en-US" dirty="0" smtClean="0"/>
              <a:t>A well known interest group coalition are the EISIGS </a:t>
            </a:r>
          </a:p>
          <a:p>
            <a:r>
              <a:rPr lang="en-US" dirty="0" smtClean="0"/>
              <a:t>EISIGS (Energy Institutes Special Interest Group).</a:t>
            </a:r>
            <a:endParaRPr lang="en-US" dirty="0"/>
          </a:p>
        </p:txBody>
      </p:sp>
      <p:pic>
        <p:nvPicPr>
          <p:cNvPr id="11266" name="Picture 2" descr="http://uk.practicallaw.com/image/logos/energy_institut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712721" y="4102787"/>
            <a:ext cx="2571750" cy="6667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230563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Energy report</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www.youtube.com/user/BPplc?feature=watch</a:t>
            </a:r>
            <a:endParaRPr lang="en-US" dirty="0" smtClean="0"/>
          </a:p>
          <a:p>
            <a:endParaRPr lang="en-US" dirty="0"/>
          </a:p>
        </p:txBody>
      </p:sp>
    </p:spTree>
    <p:extLst>
      <p:ext uri="{BB962C8B-B14F-4D97-AF65-F5344CB8AC3E}">
        <p14:creationId xmlns:p14="http://schemas.microsoft.com/office/powerpoint/2010/main" xmlns="" val="17420124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the Relationship between America and Energy Got started</a:t>
            </a:r>
            <a:endParaRPr lang="en-US" dirty="0"/>
          </a:p>
        </p:txBody>
      </p:sp>
      <p:sp>
        <p:nvSpPr>
          <p:cNvPr id="3" name="Content Placeholder 2"/>
          <p:cNvSpPr>
            <a:spLocks noGrp="1"/>
          </p:cNvSpPr>
          <p:nvPr>
            <p:ph idx="1"/>
          </p:nvPr>
        </p:nvSpPr>
        <p:spPr/>
        <p:txBody>
          <a:bodyPr/>
          <a:lstStyle/>
          <a:p>
            <a:r>
              <a:rPr lang="en-US" dirty="0" smtClean="0"/>
              <a:t>Towards the early founding of America and the creation of the colonies the North America was largely known as an agrarian society abundant with many forests and the vast majority of it untouched.</a:t>
            </a:r>
          </a:p>
          <a:p>
            <a:r>
              <a:rPr lang="en-US" dirty="0" smtClean="0"/>
              <a:t>People began to realize the vast majority of resources which has laid untouched for generations.</a:t>
            </a:r>
          </a:p>
        </p:txBody>
      </p:sp>
      <p:pic>
        <p:nvPicPr>
          <p:cNvPr id="4098" name="Picture 2" descr="http://www.fws.gov/midwest/ecosystemconservation/images/forest.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16815" y="4076184"/>
            <a:ext cx="3957570" cy="2394666"/>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http://www.drakyn.com/blog/wp-content/uploads/forest.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044744" y="3776292"/>
            <a:ext cx="3586766" cy="26945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89276667"/>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Energy</a:t>
            </a:r>
            <a:endParaRPr lang="en-US" dirty="0"/>
          </a:p>
        </p:txBody>
      </p:sp>
      <p:sp>
        <p:nvSpPr>
          <p:cNvPr id="3" name="Content Placeholder 2"/>
          <p:cNvSpPr>
            <a:spLocks noGrp="1"/>
          </p:cNvSpPr>
          <p:nvPr>
            <p:ph idx="1"/>
          </p:nvPr>
        </p:nvSpPr>
        <p:spPr/>
        <p:txBody>
          <a:bodyPr/>
          <a:lstStyle/>
          <a:p>
            <a:r>
              <a:rPr lang="en-US" dirty="0"/>
              <a:t>The first thing that was used heavily was firewood </a:t>
            </a:r>
          </a:p>
          <a:p>
            <a:r>
              <a:rPr lang="en-US" dirty="0"/>
              <a:t>Many of the forests were cleared to sustain the great demand</a:t>
            </a:r>
          </a:p>
          <a:p>
            <a:r>
              <a:rPr lang="en-US" dirty="0"/>
              <a:t>Soon people realized that coal was a much better fuel to burn than fuel </a:t>
            </a:r>
          </a:p>
          <a:p>
            <a:r>
              <a:rPr lang="en-US" dirty="0"/>
              <a:t>The demand for coal exponentially grew dwarfing the previous demand for wood</a:t>
            </a:r>
          </a:p>
          <a:p>
            <a:r>
              <a:rPr lang="en-US" dirty="0" smtClean="0"/>
              <a:t>From coal the focus moved to oil which is still the main focus of modern day but people are seriously beginning to focus on other sources.</a:t>
            </a:r>
            <a:endParaRPr lang="en-US" dirty="0"/>
          </a:p>
        </p:txBody>
      </p:sp>
    </p:spTree>
    <p:extLst>
      <p:ext uri="{BB962C8B-B14F-4D97-AF65-F5344CB8AC3E}">
        <p14:creationId xmlns:p14="http://schemas.microsoft.com/office/powerpoint/2010/main" xmlns="" val="27252811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4" descr="http://upload.wikimedia.org/wikipedia/commons/d/de/US_historical_energy_consumption.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9549" y="579549"/>
            <a:ext cx="11396651" cy="58598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852551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OIL </a:t>
            </a:r>
            <a:endParaRPr lang="en-US" dirty="0"/>
          </a:p>
        </p:txBody>
      </p:sp>
      <p:pic>
        <p:nvPicPr>
          <p:cNvPr id="6146" name="Picture 2" descr="http://www.scienceclarified.com/photos/petroleum-3152.jpg"/>
          <p:cNvPicPr>
            <a:picLocks noChangeAspect="1" noChangeArrowheads="1"/>
          </p:cNvPicPr>
          <p:nvPr/>
        </p:nvPicPr>
        <p:blipFill rotWithShape="1">
          <a:blip r:embed="rId2">
            <a:extLst>
              <a:ext uri="{BEBA8EAE-BF5A-486C-A8C5-ECC9F3942E4B}">
                <a14:imgProps xmlns:a14="http://schemas.microsoft.com/office/drawing/2010/main" xmlns="">
                  <a14:imgLayer r:embed="rId3">
                    <a14:imgEffect>
                      <a14:backgroundRemoval t="3167" b="96167" l="4872" r="93590">
                        <a14:foregroundMark x1="36667" y1="49000" x2="36667" y2="49000"/>
                      </a14:backgroundRemoval>
                    </a14:imgEffect>
                  </a14:imgLayer>
                </a14:imgProps>
              </a:ext>
              <a:ext uri="{28A0092B-C50C-407E-A947-70E740481C1C}">
                <a14:useLocalDpi xmlns:a14="http://schemas.microsoft.com/office/drawing/2010/main" xmlns="" val="0"/>
              </a:ext>
            </a:extLst>
          </a:blip>
          <a:srcRect l="6906" t="3582" r="7114" b="4925"/>
          <a:stretch/>
        </p:blipFill>
        <p:spPr bwMode="auto">
          <a:xfrm>
            <a:off x="4287128" y="696134"/>
            <a:ext cx="3580326" cy="586134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p:txBody>
          <a:bodyPr/>
          <a:lstStyle/>
          <a:p>
            <a:r>
              <a:rPr lang="en-US" dirty="0" smtClean="0"/>
              <a:t>Oil worldwide is the most common form of fuel used on the planet making up for over 33% of the worlds energy.</a:t>
            </a:r>
          </a:p>
          <a:p>
            <a:r>
              <a:rPr lang="en-US" dirty="0" smtClean="0"/>
              <a:t>The most familiar form of oil is crude oil also called Petroleum</a:t>
            </a:r>
          </a:p>
          <a:p>
            <a:r>
              <a:rPr lang="en-US" dirty="0" smtClean="0"/>
              <a:t>A naturally occurring smelly yellow/black substance </a:t>
            </a:r>
          </a:p>
          <a:p>
            <a:r>
              <a:rPr lang="en-US" dirty="0" smtClean="0"/>
              <a:t>Petroleum is formed from zoo plankton and algae from millions of years ago are exposed to extreme pressure and heat from deep under the sedimentary rock.</a:t>
            </a:r>
            <a:endParaRPr lang="en-US" dirty="0"/>
          </a:p>
        </p:txBody>
      </p:sp>
    </p:spTree>
    <p:extLst>
      <p:ext uri="{BB962C8B-B14F-4D97-AF65-F5344CB8AC3E}">
        <p14:creationId xmlns:p14="http://schemas.microsoft.com/office/powerpoint/2010/main" xmlns="" val="152174710"/>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Oil</a:t>
            </a:r>
            <a:endParaRPr lang="en-US" dirty="0"/>
          </a:p>
        </p:txBody>
      </p:sp>
      <p:sp>
        <p:nvSpPr>
          <p:cNvPr id="3" name="Content Placeholder 2"/>
          <p:cNvSpPr>
            <a:spLocks noGrp="1"/>
          </p:cNvSpPr>
          <p:nvPr>
            <p:ph idx="1"/>
          </p:nvPr>
        </p:nvSpPr>
        <p:spPr/>
        <p:txBody>
          <a:bodyPr/>
          <a:lstStyle/>
          <a:p>
            <a:r>
              <a:rPr lang="en-US" dirty="0" smtClean="0"/>
              <a:t>The way oil is retrieved is from drilling deep into the ground into reservoirs of oil which are filled with layers of gas oil and water.</a:t>
            </a:r>
          </a:p>
          <a:p>
            <a:r>
              <a:rPr lang="en-US" dirty="0" smtClean="0"/>
              <a:t>The main thing that is wanted is the oil and the natural gas</a:t>
            </a:r>
          </a:p>
          <a:p>
            <a:r>
              <a:rPr lang="en-US" dirty="0" smtClean="0"/>
              <a:t>Drilling into the reservoir the pressure from it will push the contents of the pocket up to the surface for a certain amount of time</a:t>
            </a:r>
          </a:p>
          <a:p>
            <a:r>
              <a:rPr lang="en-US" dirty="0" smtClean="0"/>
              <a:t>After the pressure escapes from the reservoir to get the remaining materials in the pocket water is pumped into the pocket bringing up water mixed with oil.</a:t>
            </a:r>
          </a:p>
          <a:p>
            <a:r>
              <a:rPr lang="en-US" dirty="0" smtClean="0"/>
              <a:t>Worldwide almost 90 million barrels of oil are produced each day.</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xmlns="" val="22964440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 and oil</a:t>
            </a:r>
            <a:endParaRPr lang="en-US" dirty="0"/>
          </a:p>
        </p:txBody>
      </p:sp>
      <p:sp>
        <p:nvSpPr>
          <p:cNvPr id="3" name="Content Placeholder 2"/>
          <p:cNvSpPr>
            <a:spLocks noGrp="1"/>
          </p:cNvSpPr>
          <p:nvPr>
            <p:ph idx="1"/>
          </p:nvPr>
        </p:nvSpPr>
        <p:spPr/>
        <p:txBody>
          <a:bodyPr/>
          <a:lstStyle/>
          <a:p>
            <a:r>
              <a:rPr lang="en-US" dirty="0" smtClean="0"/>
              <a:t>America is the highest user of oil worldwide consuming 20.8 million barrels per day.</a:t>
            </a:r>
          </a:p>
          <a:p>
            <a:r>
              <a:rPr lang="en-US" dirty="0" smtClean="0"/>
              <a:t> America receives huge amounts of oil from all over the world receiving millions of barrels mainly from the Middle East including countries such as Qatar, Saudi Arabia and Libya. </a:t>
            </a:r>
          </a:p>
          <a:p>
            <a:r>
              <a:rPr lang="en-US" dirty="0" smtClean="0"/>
              <a:t>The United States main goal is to become self sufficient and produce all the resources needed to support themselves. </a:t>
            </a:r>
          </a:p>
          <a:p>
            <a:r>
              <a:rPr lang="en-US" dirty="0" smtClean="0"/>
              <a:t>This goal has never been reached by but it is soon thought to be in reach </a:t>
            </a:r>
            <a:endParaRPr lang="en-US" dirty="0"/>
          </a:p>
        </p:txBody>
      </p:sp>
    </p:spTree>
    <p:extLst>
      <p:ext uri="{BB962C8B-B14F-4D97-AF65-F5344CB8AC3E}">
        <p14:creationId xmlns:p14="http://schemas.microsoft.com/office/powerpoint/2010/main" xmlns="" val="1150979797"/>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descr="http://payload161.cargocollective.com/1/11/378963/5525280/energy_gap_102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1999077"/>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TC104033937[[fn=Vapor Trail]]</Template>
  <TotalTime>2006</TotalTime>
  <Words>1325</Words>
  <Application>Microsoft Office PowerPoint</Application>
  <PresentationFormat>Custom</PresentationFormat>
  <Paragraphs>84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Vapor Trail</vt:lpstr>
      <vt:lpstr>Energy </vt:lpstr>
      <vt:lpstr>Energy </vt:lpstr>
      <vt:lpstr>How the Relationship between America and Energy Got started</vt:lpstr>
      <vt:lpstr>History of Energy</vt:lpstr>
      <vt:lpstr>Slide 5</vt:lpstr>
      <vt:lpstr>OIL </vt:lpstr>
      <vt:lpstr>Oil</vt:lpstr>
      <vt:lpstr>America and oil</vt:lpstr>
      <vt:lpstr>Slide 9</vt:lpstr>
      <vt:lpstr>Effect on Environment</vt:lpstr>
      <vt:lpstr>Substitutes</vt:lpstr>
      <vt:lpstr>Solar Energy </vt:lpstr>
      <vt:lpstr>Wind Energy </vt:lpstr>
      <vt:lpstr>Hydroelectric energy</vt:lpstr>
      <vt:lpstr>Nuclear</vt:lpstr>
      <vt:lpstr>Coal </vt:lpstr>
      <vt:lpstr>Natural Gas </vt:lpstr>
      <vt:lpstr>Fracking </vt:lpstr>
      <vt:lpstr>Slide 19</vt:lpstr>
      <vt:lpstr>Democrats</vt:lpstr>
      <vt:lpstr>Republicans</vt:lpstr>
      <vt:lpstr>Interest groups </vt:lpstr>
      <vt:lpstr>World Energy report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dc:title>
  <dc:creator>Joel Thomas</dc:creator>
  <cp:lastModifiedBy>LHRIC</cp:lastModifiedBy>
  <cp:revision>40</cp:revision>
  <dcterms:created xsi:type="dcterms:W3CDTF">2014-01-06T22:34:54Z</dcterms:created>
  <dcterms:modified xsi:type="dcterms:W3CDTF">2014-01-10T16:37:24Z</dcterms:modified>
</cp:coreProperties>
</file>